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slides/_rels/slide15.xml.rels" ContentType="application/vnd.openxmlformats-package.relationships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11.xml.rels" ContentType="application/vnd.openxmlformats-package.relationships+xml"/>
  <Override PartName="/ppt/slides/_rels/slide10.xml.rels" ContentType="application/vnd.openxmlformats-package.relationships+xml"/>
  <Override PartName="/ppt/slides/_rels/slide2.xml.rels" ContentType="application/vnd.openxmlformats-package.relationships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3.xml.rels" ContentType="application/vnd.openxmlformats-package.relationships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10.xml" ContentType="application/vnd.openxmlformats-officedocument.presentationml.slide+xml"/>
  <Override PartName="/ppt/slides/slide1.xml" ContentType="application/vnd.openxmlformats-officedocument.presentationml.slide+xml"/>
  <Override PartName="/ppt/_rels/presentation.xml.rels" ContentType="application/vnd.openxmlformats-package.relationships+xml"/>
  <Override PartName="/ppt/media/image34.png" ContentType="image/png"/>
  <Override PartName="/ppt/media/image33.png" ContentType="image/png"/>
  <Override PartName="/ppt/media/image32.png" ContentType="image/png"/>
  <Override PartName="/ppt/media/image31.png" ContentType="image/png"/>
  <Override PartName="/ppt/media/image30.png" ContentType="image/png"/>
  <Override PartName="/ppt/media/image29.png" ContentType="image/png"/>
  <Override PartName="/ppt/media/image28.png" ContentType="image/png"/>
  <Override PartName="/ppt/media/image27.png" ContentType="image/png"/>
  <Override PartName="/ppt/media/image26.png" ContentType="image/png"/>
  <Override PartName="/ppt/media/image25.png" ContentType="image/png"/>
  <Override PartName="/ppt/media/image5.png" ContentType="image/png"/>
  <Override PartName="/ppt/media/image20.png" ContentType="image/png"/>
  <Override PartName="/ppt/media/image19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13.png" ContentType="image/png"/>
  <Override PartName="/ppt/media/image12.png" ContentType="image/png"/>
  <Override PartName="/ppt/media/image10.png" ContentType="image/png"/>
  <Override PartName="/ppt/media/image24.png" ContentType="image/png"/>
  <Override PartName="/ppt/media/image9.png" ContentType="image/png"/>
  <Override PartName="/ppt/media/image23.png" ContentType="image/png"/>
  <Override PartName="/ppt/media/image8.png" ContentType="image/png"/>
  <Override PartName="/ppt/media/image22.png" ContentType="image/png"/>
  <Override PartName="/ppt/media/image7.png" ContentType="image/png"/>
  <Override PartName="/ppt/media/image11.png" ContentType="image/png"/>
  <Override PartName="/ppt/media/image21.png" ContentType="image/png"/>
  <Override PartName="/ppt/media/image6.png" ContentType="image/png"/>
  <Override PartName="/ppt/media/image4.png" ContentType="image/png"/>
  <Override PartName="/ppt/media/image3.png" ContentType="image/png"/>
  <Override PartName="/ppt/media/image2.png" ContentType="image/png"/>
  <Override PartName="/ppt/media/image1.png" ContentType="image/png"/>
  <Override PartName="/ppt/slideLayouts/slideLayout72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_rels/slideLayout72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3.xml.rels" ContentType="application/vnd.openxmlformats-package.relationships+xml"/>
  <Override PartName="/ppt/slideLayouts/slideLayout50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6.xml" ContentType="application/vnd.openxmlformats-officedocument.theme+xml"/>
  <Override PartName="/ppt/theme/theme5.xml" ContentType="application/vnd.openxmlformats-officedocument.theme+xml"/>
  <Override PartName="/ppt/theme/theme4.xml" ContentType="application/vnd.openxmlformats-officedocument.theme+xml"/>
  <Override PartName="/ppt/theme/theme3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slideMasters/_rels/slideMaster6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6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presentation.xml" ContentType="application/vnd.openxmlformats-officedocument.presentationml.presentation.main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</p:sld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</p:sldIdLst>
  <p:sldSz cx="10080625" cy="7559675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4.png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Relationship Id="rId3" Type="http://schemas.openxmlformats.org/officeDocument/2006/relationships/image" Target="../media/image6.png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7.png"/><Relationship Id="rId3" Type="http://schemas.openxmlformats.org/officeDocument/2006/relationships/image" Target="../media/image8.png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9.png"/><Relationship Id="rId3" Type="http://schemas.openxmlformats.org/officeDocument/2006/relationships/image" Target="../media/image10.png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1.png"/><Relationship Id="rId3" Type="http://schemas.openxmlformats.org/officeDocument/2006/relationships/image" Target="../media/image12.png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4" name="" descr=""/>
          <p:cNvPicPr/>
          <p:nvPr/>
        </p:nvPicPr>
        <p:blipFill>
          <a:blip r:embed="rId2"/>
          <a:stretch/>
        </p:blipFill>
        <p:spPr>
          <a:xfrm>
            <a:off x="2292480" y="1768680"/>
            <a:ext cx="5494680" cy="4384080"/>
          </a:xfrm>
          <a:prstGeom prst="rect">
            <a:avLst/>
          </a:prstGeom>
          <a:ln>
            <a:noFill/>
          </a:ln>
        </p:spPr>
      </p:pic>
      <p:pic>
        <p:nvPicPr>
          <p:cNvPr id="35" name="" descr=""/>
          <p:cNvPicPr/>
          <p:nvPr/>
        </p:nvPicPr>
        <p:blipFill>
          <a:blip r:embed="rId3"/>
          <a:stretch/>
        </p:blipFill>
        <p:spPr>
          <a:xfrm>
            <a:off x="2292480" y="1768680"/>
            <a:ext cx="5494680" cy="43840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" name="PlaceHolder 4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5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9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7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1" name="" descr=""/>
          <p:cNvPicPr/>
          <p:nvPr/>
        </p:nvPicPr>
        <p:blipFill>
          <a:blip r:embed="rId2"/>
          <a:stretch/>
        </p:blipFill>
        <p:spPr>
          <a:xfrm>
            <a:off x="2292480" y="1768680"/>
            <a:ext cx="5494680" cy="4384080"/>
          </a:xfrm>
          <a:prstGeom prst="rect">
            <a:avLst/>
          </a:prstGeom>
          <a:ln>
            <a:noFill/>
          </a:ln>
        </p:spPr>
      </p:pic>
      <p:pic>
        <p:nvPicPr>
          <p:cNvPr id="72" name="" descr=""/>
          <p:cNvPicPr/>
          <p:nvPr/>
        </p:nvPicPr>
        <p:blipFill>
          <a:blip r:embed="rId3"/>
          <a:stretch/>
        </p:blipFill>
        <p:spPr>
          <a:xfrm>
            <a:off x="2292480" y="1768680"/>
            <a:ext cx="5494680" cy="43840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1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6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7" name="PlaceHolder 4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0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1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5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2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3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7" name="" descr=""/>
          <p:cNvPicPr/>
          <p:nvPr/>
        </p:nvPicPr>
        <p:blipFill>
          <a:blip r:embed="rId2"/>
          <a:stretch/>
        </p:blipFill>
        <p:spPr>
          <a:xfrm>
            <a:off x="2292480" y="1768680"/>
            <a:ext cx="5494680" cy="4384080"/>
          </a:xfrm>
          <a:prstGeom prst="rect">
            <a:avLst/>
          </a:prstGeom>
          <a:ln>
            <a:noFill/>
          </a:ln>
        </p:spPr>
      </p:pic>
      <p:pic>
        <p:nvPicPr>
          <p:cNvPr id="108" name="" descr=""/>
          <p:cNvPicPr/>
          <p:nvPr/>
        </p:nvPicPr>
        <p:blipFill>
          <a:blip r:embed="rId3"/>
          <a:stretch/>
        </p:blipFill>
        <p:spPr>
          <a:xfrm>
            <a:off x="2292480" y="1768680"/>
            <a:ext cx="5494680" cy="43840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7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3" name="PlaceHolder 4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6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7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0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1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4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7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8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9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2" name="PlaceHolder 3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43" name="" descr=""/>
          <p:cNvPicPr/>
          <p:nvPr/>
        </p:nvPicPr>
        <p:blipFill>
          <a:blip r:embed="rId2"/>
          <a:stretch/>
        </p:blipFill>
        <p:spPr>
          <a:xfrm>
            <a:off x="2292480" y="1768680"/>
            <a:ext cx="5494680" cy="4384080"/>
          </a:xfrm>
          <a:prstGeom prst="rect">
            <a:avLst/>
          </a:prstGeom>
          <a:ln>
            <a:noFill/>
          </a:ln>
        </p:spPr>
      </p:pic>
      <p:pic>
        <p:nvPicPr>
          <p:cNvPr id="144" name="" descr=""/>
          <p:cNvPicPr/>
          <p:nvPr/>
        </p:nvPicPr>
        <p:blipFill>
          <a:blip r:embed="rId3"/>
          <a:stretch/>
        </p:blipFill>
        <p:spPr>
          <a:xfrm>
            <a:off x="2292480" y="1768680"/>
            <a:ext cx="5494680" cy="43840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8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3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8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9" name="PlaceHolder 4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2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3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6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7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0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3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4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5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8" name="PlaceHolder 3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79" name="" descr=""/>
          <p:cNvPicPr/>
          <p:nvPr/>
        </p:nvPicPr>
        <p:blipFill>
          <a:blip r:embed="rId2"/>
          <a:stretch/>
        </p:blipFill>
        <p:spPr>
          <a:xfrm>
            <a:off x="2292480" y="1768680"/>
            <a:ext cx="5494680" cy="4384080"/>
          </a:xfrm>
          <a:prstGeom prst="rect">
            <a:avLst/>
          </a:prstGeom>
          <a:ln>
            <a:noFill/>
          </a:ln>
        </p:spPr>
      </p:pic>
      <p:pic>
        <p:nvPicPr>
          <p:cNvPr id="180" name="" descr=""/>
          <p:cNvPicPr/>
          <p:nvPr/>
        </p:nvPicPr>
        <p:blipFill>
          <a:blip r:embed="rId3"/>
          <a:stretch/>
        </p:blipFill>
        <p:spPr>
          <a:xfrm>
            <a:off x="2292480" y="1768680"/>
            <a:ext cx="5494680" cy="43840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4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9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4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5" name="PlaceHolder 4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8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9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3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6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9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0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1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4" name="PlaceHolder 3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15" name="" descr=""/>
          <p:cNvPicPr/>
          <p:nvPr/>
        </p:nvPicPr>
        <p:blipFill>
          <a:blip r:embed="rId2"/>
          <a:stretch/>
        </p:blipFill>
        <p:spPr>
          <a:xfrm>
            <a:off x="2292480" y="1768680"/>
            <a:ext cx="5494680" cy="4384080"/>
          </a:xfrm>
          <a:prstGeom prst="rect">
            <a:avLst/>
          </a:prstGeom>
          <a:ln>
            <a:noFill/>
          </a:ln>
        </p:spPr>
      </p:pic>
      <p:pic>
        <p:nvPicPr>
          <p:cNvPr id="216" name="" descr=""/>
          <p:cNvPicPr/>
          <p:nvPr/>
        </p:nvPicPr>
        <p:blipFill>
          <a:blip r:embed="rId3"/>
          <a:stretch/>
        </p:blipFill>
        <p:spPr>
          <a:xfrm>
            <a:off x="2292480" y="1768680"/>
            <a:ext cx="5494680" cy="43840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49.xml"/><Relationship Id="rId3" Type="http://schemas.openxmlformats.org/officeDocument/2006/relationships/slideLayout" Target="../slideLayouts/slideLayout50.xml"/><Relationship Id="rId4" Type="http://schemas.openxmlformats.org/officeDocument/2006/relationships/slideLayout" Target="../slideLayouts/slideLayout51.xml"/><Relationship Id="rId5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4.xml"/><Relationship Id="rId8" Type="http://schemas.openxmlformats.org/officeDocument/2006/relationships/slideLayout" Target="../slideLayouts/slideLayout55.xml"/><Relationship Id="rId9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3.xml"/><Relationship Id="rId5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5.xml"/><Relationship Id="rId7" Type="http://schemas.openxmlformats.org/officeDocument/2006/relationships/slideLayout" Target="../slideLayouts/slideLayout66.xml"/><Relationship Id="rId8" Type="http://schemas.openxmlformats.org/officeDocument/2006/relationships/slideLayout" Target="../slideLayouts/slideLayout67.xml"/><Relationship Id="rId9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69.xml"/><Relationship Id="rId11" Type="http://schemas.openxmlformats.org/officeDocument/2006/relationships/slideLayout" Target="../slideLayouts/slideLayout70.xml"/><Relationship Id="rId12" Type="http://schemas.openxmlformats.org/officeDocument/2006/relationships/slideLayout" Target="../slideLayouts/slideLayout71.xml"/><Relationship Id="rId13" Type="http://schemas.openxmlformats.org/officeDocument/2006/relationships/slideLayout" Target="../slideLayouts/slideLayout7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0560" cy="1261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0560" cy="438336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0560" cy="1261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200" cy="438336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" name="PlaceHolder 3"/>
          <p:cNvSpPr>
            <a:spLocks noGrp="1"/>
          </p:cNvSpPr>
          <p:nvPr>
            <p:ph type="body"/>
          </p:nvPr>
        </p:nvSpPr>
        <p:spPr>
          <a:xfrm>
            <a:off x="5152320" y="1769040"/>
            <a:ext cx="4426200" cy="438336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0560" cy="1261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0560" cy="438336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hyperlink" Target="https://hackaday.io/CircuitsNutsAndBolts" TargetMode="External"/><Relationship Id="rId2" Type="http://schemas.openxmlformats.org/officeDocument/2006/relationships/hyperlink" Target="https://github.com/neubauek" TargetMode="External"/><Relationship Id="rId3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image" Target="../media/image30.png"/><Relationship Id="rId3" Type="http://schemas.openxmlformats.org/officeDocument/2006/relationships/hyperlink" Target="http://learn.adafruit.com/" TargetMode="External"/><Relationship Id="rId4" Type="http://schemas.openxmlformats.org/officeDocument/2006/relationships/hyperlink" Target="http://www.mtarr.co.uk/courses/topics/0170_wsp/" TargetMode="External"/><Relationship Id="rId5" Type="http://schemas.openxmlformats.org/officeDocument/2006/relationships/slideLayout" Target="../slideLayouts/slideLayout37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image" Target="../media/image32.png"/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hyperlink" Target="http://learn.adafruit.com/" TargetMode="External"/><Relationship Id="rId6" Type="http://schemas.openxmlformats.org/officeDocument/2006/relationships/slideLayout" Target="../slideLayouts/slideLayout37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hyperlink" Target="http://learn.adafruit.com/" TargetMode="External"/><Relationship Id="rId2" Type="http://schemas.openxmlformats.org/officeDocument/2006/relationships/hyperlink" Target="https://learn.adafruit.com/adafruit-guide-excellent-soldering/" TargetMode="External"/><Relationship Id="rId3" Type="http://schemas.openxmlformats.org/officeDocument/2006/relationships/hyperlink" Target="https://learn.sparkfun.com/" TargetMode="External"/><Relationship Id="rId4" Type="http://schemas.openxmlformats.org/officeDocument/2006/relationships/hyperlink" Target="https://learn.sparkfun.com/tutorials/how-to-solder---through-hole-soldering" TargetMode="External"/><Relationship Id="rId5" Type="http://schemas.openxmlformats.org/officeDocument/2006/relationships/hyperlink" Target="http://www.instructables.com/" TargetMode="External"/><Relationship Id="rId6" Type="http://schemas.openxmlformats.org/officeDocument/2006/relationships/hyperlink" Target="http://www.youtube.com/" TargetMode="External"/><Relationship Id="rId7" Type="http://schemas.openxmlformats.org/officeDocument/2006/relationships/slideLayout" Target="../slideLayouts/slideLayout37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hyperlink" Target="http://www.adafruit.com/" TargetMode="External"/><Relationship Id="rId2" Type="http://schemas.openxmlformats.org/officeDocument/2006/relationships/hyperlink" Target="http://www.sparkfun.com/" TargetMode="External"/><Relationship Id="rId3" Type="http://schemas.openxmlformats.org/officeDocument/2006/relationships/hyperlink" Target="http://www.amazon.com/" TargetMode="External"/><Relationship Id="rId4" Type="http://schemas.openxmlformats.org/officeDocument/2006/relationships/hyperlink" Target="http://www.ebay.com/" TargetMode="External"/><Relationship Id="rId5" Type="http://schemas.openxmlformats.org/officeDocument/2006/relationships/slideLayout" Target="../slideLayouts/slideLayout49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4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hyperlink" Target="https://www.kruss.de/" TargetMode="External"/><Relationship Id="rId3" Type="http://schemas.openxmlformats.org/officeDocument/2006/relationships/slideLayout" Target="../slideLayouts/slideLayout16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hyperlink" Target="http://www.jtronix.com/" TargetMode="External"/><Relationship Id="rId3" Type="http://schemas.openxmlformats.org/officeDocument/2006/relationships/slideLayout" Target="../slideLayouts/slideLayout16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hyperlink" Target="http://www.kruss.de/" TargetMode="External"/><Relationship Id="rId3" Type="http://schemas.openxmlformats.org/officeDocument/2006/relationships/hyperlink" Target="http://www.familyhandyman.com/" TargetMode="External"/><Relationship Id="rId4" Type="http://schemas.openxmlformats.org/officeDocument/2006/relationships/hyperlink" Target="http://allmetalshaping.com/" TargetMode="External"/><Relationship Id="rId5" Type="http://schemas.openxmlformats.org/officeDocument/2006/relationships/hyperlink" Target="http://www.delphiglass.com/" TargetMode="External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8" Type="http://schemas.openxmlformats.org/officeDocument/2006/relationships/image" Target="../media/image18.png"/><Relationship Id="rId9" Type="http://schemas.openxmlformats.org/officeDocument/2006/relationships/slideLayout" Target="../slideLayouts/slideLayout16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image" Target="../media/image20.png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7" Type="http://schemas.openxmlformats.org/officeDocument/2006/relationships/hyperlink" Target="http://www.jtronix.com/" TargetMode="External"/><Relationship Id="rId8" Type="http://schemas.openxmlformats.org/officeDocument/2006/relationships/hyperlink" Target="http://www.ebay.com/" TargetMode="External"/><Relationship Id="rId9" Type="http://schemas.openxmlformats.org/officeDocument/2006/relationships/hyperlink" Target="http://www.amazon.com/" TargetMode="External"/><Relationship Id="rId10" Type="http://schemas.openxmlformats.org/officeDocument/2006/relationships/hyperlink" Target="http://www.sparkfun.com/" TargetMode="External"/><Relationship Id="rId11" Type="http://schemas.openxmlformats.org/officeDocument/2006/relationships/slideLayout" Target="../slideLayouts/slideLayout1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image" Target="../media/image26.png"/><Relationship Id="rId3" Type="http://schemas.openxmlformats.org/officeDocument/2006/relationships/slideLayout" Target="../slideLayouts/slideLayout2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hyperlink" Target="http://learn.adafruit.com/" TargetMode="External"/><Relationship Id="rId3" Type="http://schemas.openxmlformats.org/officeDocument/2006/relationships/slideLayout" Target="../slideLayouts/slideLayout37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hyperlink" Target="http://learn.adafruit.com/" TargetMode="External"/><Relationship Id="rId3" Type="http://schemas.openxmlformats.org/officeDocument/2006/relationships/slideLayout" Target="../slideLayouts/slideLayout4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CustomShape 1"/>
          <p:cNvSpPr/>
          <p:nvPr/>
        </p:nvSpPr>
        <p:spPr>
          <a:xfrm>
            <a:off x="731520" y="800640"/>
            <a:ext cx="9070560" cy="5850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5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Soldering Workshop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Kevin Neubauer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Twitter: @kevinneubauer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b="0" lang="en-US" sz="26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hlinkClick r:id="rId1"/>
              </a:rPr>
              <a:t>https://hackaday.io/CircuitsNutsAndBolts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b="0" lang="en-US" sz="26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Courseware will be on</a:t>
            </a:r>
            <a:r>
              <a:rPr b="0" lang="en-US" sz="26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r>
              <a:rPr b="0" lang="en-US" sz="26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hlinkClick r:id="rId2"/>
              </a:rPr>
              <a:t>https://github.com/neubauek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CustomShape 1"/>
          <p:cNvSpPr/>
          <p:nvPr/>
        </p:nvSpPr>
        <p:spPr>
          <a:xfrm>
            <a:off x="504000" y="301320"/>
            <a:ext cx="9070560" cy="1261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Finished Results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64" name="" descr=""/>
          <p:cNvPicPr/>
          <p:nvPr/>
        </p:nvPicPr>
        <p:blipFill>
          <a:blip r:embed="rId1"/>
          <a:stretch/>
        </p:blipFill>
        <p:spPr>
          <a:xfrm>
            <a:off x="529920" y="2569680"/>
            <a:ext cx="5355360" cy="3089880"/>
          </a:xfrm>
          <a:prstGeom prst="rect">
            <a:avLst/>
          </a:prstGeom>
          <a:ln>
            <a:noFill/>
          </a:ln>
        </p:spPr>
      </p:pic>
      <p:pic>
        <p:nvPicPr>
          <p:cNvPr id="265" name="" descr=""/>
          <p:cNvPicPr/>
          <p:nvPr/>
        </p:nvPicPr>
        <p:blipFill>
          <a:blip r:embed="rId2"/>
          <a:stretch/>
        </p:blipFill>
        <p:spPr>
          <a:xfrm>
            <a:off x="6234120" y="2712600"/>
            <a:ext cx="2817720" cy="2803680"/>
          </a:xfrm>
          <a:prstGeom prst="rect">
            <a:avLst/>
          </a:prstGeom>
          <a:ln>
            <a:noFill/>
          </a:ln>
        </p:spPr>
      </p:pic>
      <p:sp>
        <p:nvSpPr>
          <p:cNvPr id="266" name="CustomShape 2"/>
          <p:cNvSpPr/>
          <p:nvPr/>
        </p:nvSpPr>
        <p:spPr>
          <a:xfrm>
            <a:off x="182880" y="7096320"/>
            <a:ext cx="9783360" cy="31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Image Sources: </a:t>
            </a:r>
            <a:r>
              <a:rPr b="0" lang="en-US" sz="16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hlinkClick r:id="rId3"/>
              </a:rPr>
              <a:t>http://learn.adafruit.com</a:t>
            </a: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and </a:t>
            </a:r>
            <a:r>
              <a:rPr b="0" lang="en-US" sz="16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hlinkClick r:id="rId4"/>
              </a:rPr>
              <a:t>http://www.mtarr.co.uk/courses/topics/0170_wsp/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9" dur="indefinite" restart="never" nodeType="tmRoot">
          <p:childTnLst>
            <p:seq>
              <p:cTn id="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CustomShape 1"/>
          <p:cNvSpPr/>
          <p:nvPr/>
        </p:nvSpPr>
        <p:spPr>
          <a:xfrm>
            <a:off x="504000" y="301320"/>
            <a:ext cx="9070560" cy="1261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Some Common Problems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68" name="" descr=""/>
          <p:cNvPicPr/>
          <p:nvPr/>
        </p:nvPicPr>
        <p:blipFill>
          <a:blip r:embed="rId1"/>
          <a:stretch/>
        </p:blipFill>
        <p:spPr>
          <a:xfrm>
            <a:off x="291960" y="1737360"/>
            <a:ext cx="5238720" cy="2468160"/>
          </a:xfrm>
          <a:prstGeom prst="rect">
            <a:avLst/>
          </a:prstGeom>
          <a:ln>
            <a:noFill/>
          </a:ln>
        </p:spPr>
      </p:pic>
      <p:pic>
        <p:nvPicPr>
          <p:cNvPr id="269" name="" descr=""/>
          <p:cNvPicPr/>
          <p:nvPr/>
        </p:nvPicPr>
        <p:blipFill>
          <a:blip r:embed="rId2"/>
          <a:stretch/>
        </p:blipFill>
        <p:spPr>
          <a:xfrm>
            <a:off x="5923800" y="1864800"/>
            <a:ext cx="3377880" cy="2376720"/>
          </a:xfrm>
          <a:prstGeom prst="rect">
            <a:avLst/>
          </a:prstGeom>
          <a:ln>
            <a:noFill/>
          </a:ln>
        </p:spPr>
      </p:pic>
      <p:pic>
        <p:nvPicPr>
          <p:cNvPr id="270" name="" descr=""/>
          <p:cNvPicPr/>
          <p:nvPr/>
        </p:nvPicPr>
        <p:blipFill>
          <a:blip r:embed="rId3"/>
          <a:stretch/>
        </p:blipFill>
        <p:spPr>
          <a:xfrm>
            <a:off x="1182240" y="4572000"/>
            <a:ext cx="3567240" cy="2523240"/>
          </a:xfrm>
          <a:prstGeom prst="rect">
            <a:avLst/>
          </a:prstGeom>
          <a:ln>
            <a:noFill/>
          </a:ln>
        </p:spPr>
      </p:pic>
      <p:pic>
        <p:nvPicPr>
          <p:cNvPr id="271" name="" descr=""/>
          <p:cNvPicPr/>
          <p:nvPr/>
        </p:nvPicPr>
        <p:blipFill>
          <a:blip r:embed="rId4"/>
          <a:stretch/>
        </p:blipFill>
        <p:spPr>
          <a:xfrm>
            <a:off x="5161680" y="4547520"/>
            <a:ext cx="3382560" cy="2532600"/>
          </a:xfrm>
          <a:prstGeom prst="rect">
            <a:avLst/>
          </a:prstGeom>
          <a:ln>
            <a:noFill/>
          </a:ln>
        </p:spPr>
      </p:pic>
      <p:sp>
        <p:nvSpPr>
          <p:cNvPr id="272" name="CustomShape 2"/>
          <p:cNvSpPr/>
          <p:nvPr/>
        </p:nvSpPr>
        <p:spPr>
          <a:xfrm>
            <a:off x="182880" y="7168320"/>
            <a:ext cx="9783360" cy="31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Image Source: </a:t>
            </a:r>
            <a:r>
              <a:rPr b="0" lang="en-US" sz="16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hlinkClick r:id="rId5"/>
              </a:rPr>
              <a:t>http://learn.adafruit.com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3" name="CustomShape 3"/>
          <p:cNvSpPr/>
          <p:nvPr/>
        </p:nvSpPr>
        <p:spPr>
          <a:xfrm>
            <a:off x="7675200" y="1864800"/>
            <a:ext cx="1645200" cy="3456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Solder Bridge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4" name="CustomShape 4"/>
          <p:cNvSpPr/>
          <p:nvPr/>
        </p:nvSpPr>
        <p:spPr>
          <a:xfrm>
            <a:off x="3745080" y="4572000"/>
            <a:ext cx="1005120" cy="3456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Too Hot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5" name="CustomShape 5"/>
          <p:cNvSpPr/>
          <p:nvPr/>
        </p:nvSpPr>
        <p:spPr>
          <a:xfrm>
            <a:off x="7127280" y="4547520"/>
            <a:ext cx="1421280" cy="3456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“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Cold” Joint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1" dur="indefinite" restart="never" nodeType="tmRoot">
          <p:childTnLst>
            <p:seq>
              <p:cTn id="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CustomShape 1"/>
          <p:cNvSpPr/>
          <p:nvPr/>
        </p:nvSpPr>
        <p:spPr>
          <a:xfrm>
            <a:off x="504000" y="301320"/>
            <a:ext cx="9070560" cy="1261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Where Do I Go From Here?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7" name="CustomShape 2"/>
          <p:cNvSpPr/>
          <p:nvPr/>
        </p:nvSpPr>
        <p:spPr>
          <a:xfrm>
            <a:off x="504000" y="1699200"/>
            <a:ext cx="9070560" cy="499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Hands on practice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328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Moving to 3D Lab to do our first electronics kit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Pick an area and read more about it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328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Different materials require different techniques and tools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Assess costs and buy/borrow/rent tools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Hands on practice (can’t say it enough)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328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Buy sample kits or practice materials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3" dur="indefinite" restart="never" nodeType="tmRoot">
          <p:childTnLst>
            <p:seq>
              <p:cTn id="2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CustomShape 1"/>
          <p:cNvSpPr/>
          <p:nvPr/>
        </p:nvSpPr>
        <p:spPr>
          <a:xfrm>
            <a:off x="504000" y="301320"/>
            <a:ext cx="9070560" cy="1261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More Info on Electronics Soldering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9" name="CustomShape 2"/>
          <p:cNvSpPr/>
          <p:nvPr/>
        </p:nvSpPr>
        <p:spPr>
          <a:xfrm>
            <a:off x="712800" y="1769040"/>
            <a:ext cx="9070560" cy="438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216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Adafruit Learning Site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hlinkClick r:id="rId1"/>
              </a:rPr>
              <a:t>http://learn.adafruit.com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Adafruit Tutorial on Soldering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hlinkClick r:id="rId2"/>
              </a:rPr>
              <a:t>https://learn.adafruit.com/adafruit-guide-excellent-soldering/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Sparkfun Learning Site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hlinkClick r:id="rId3"/>
              </a:rPr>
              <a:t>https://learn.sparkfun.com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Sparkfun Tutorial on Soldering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hlinkClick r:id="rId4"/>
              </a:rPr>
              <a:t>https://learn.sparkfun.com/tutorials/how-to-solder---through-hole-soldering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Instructables – Search for “how to solder”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hlinkClick r:id="rId5"/>
              </a:rPr>
              <a:t>http://www.instructables.com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YouTube – Search for “how to solder”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hlinkClick r:id="rId6"/>
              </a:rPr>
              <a:t>http://www.youtube.com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5" dur="indefinite" restart="never" nodeType="tmRoot">
          <p:childTnLst>
            <p:seq>
              <p:cTn id="2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CustomShape 1"/>
          <p:cNvSpPr/>
          <p:nvPr/>
        </p:nvSpPr>
        <p:spPr>
          <a:xfrm>
            <a:off x="504000" y="301320"/>
            <a:ext cx="9070560" cy="1261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Sources for Materials, Tools, Kits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1" name="CustomShape 2"/>
          <p:cNvSpPr/>
          <p:nvPr/>
        </p:nvSpPr>
        <p:spPr>
          <a:xfrm>
            <a:off x="504000" y="1769040"/>
            <a:ext cx="9070560" cy="438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hlinkClick r:id="rId1"/>
              </a:rPr>
              <a:t>http://www.adafruit.com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And </a:t>
            </a:r>
            <a:r>
              <a:rPr b="0" lang="en-US" sz="20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hlinkClick r:id="rId2"/>
              </a:rPr>
              <a:t>http://www.sparkfun.com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328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Great electronics hobbyist sites with tools, kits, and ready made Arduino and Raspberry Pi compatible modules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328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Many educational articles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328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Both actively contribute to Open Source Hardware (OSHW) movement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hlinkClick r:id="rId3"/>
              </a:rPr>
              <a:t>http://www.amazon.com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328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Good for budget tools and materials (read reviews)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hlinkClick r:id="rId4"/>
              </a:rPr>
              <a:t>http://www.ebay.com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328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When you want really cheap Chinese stuff and you don’t read Mandarin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328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Some US sellers for kits and tools but mostly international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328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You get what you pay for / Don’t expect quality goods or fast ship times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7" dur="indefinite" restart="never" nodeType="tmRoot">
          <p:childTnLst>
            <p:seq>
              <p:cTn id="2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TextShape 1"/>
          <p:cNvSpPr txBox="1"/>
          <p:nvPr/>
        </p:nvSpPr>
        <p:spPr>
          <a:xfrm>
            <a:off x="504000" y="301320"/>
            <a:ext cx="9072000" cy="58503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Questions?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9" dur="indefinite" restart="never" nodeType="tmRoot">
          <p:childTnLst>
            <p:seq>
              <p:cTn id="3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TextShape 1"/>
          <p:cNvSpPr txBox="1"/>
          <p:nvPr/>
        </p:nvSpPr>
        <p:spPr>
          <a:xfrm>
            <a:off x="504000" y="301320"/>
            <a:ext cx="9070560" cy="12610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Workshop Format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9" name="TextShape 2"/>
          <p:cNvSpPr txBox="1"/>
          <p:nvPr/>
        </p:nvSpPr>
        <p:spPr>
          <a:xfrm>
            <a:off x="504000" y="1769040"/>
            <a:ext cx="9070560" cy="43833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Brief Slide Presentation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Questions At Any Point During Slides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Move To Other Room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Assemble Kit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Questions At Any Point During Assembly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CustomShape 1"/>
          <p:cNvSpPr/>
          <p:nvPr/>
        </p:nvSpPr>
        <p:spPr>
          <a:xfrm>
            <a:off x="504000" y="301320"/>
            <a:ext cx="9070560" cy="1261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What is Soldering?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1" name="CustomShape 2"/>
          <p:cNvSpPr/>
          <p:nvPr/>
        </p:nvSpPr>
        <p:spPr>
          <a:xfrm>
            <a:off x="504000" y="1769040"/>
            <a:ext cx="4425840" cy="438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2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Joining two metal objects by melting a filler between the two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2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The filler always has a lower melting point than the two objects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2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“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Gluing metal to metal using metal”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22" name="" descr=""/>
          <p:cNvPicPr/>
          <p:nvPr/>
        </p:nvPicPr>
        <p:blipFill>
          <a:blip r:embed="rId1"/>
          <a:stretch/>
        </p:blipFill>
        <p:spPr>
          <a:xfrm>
            <a:off x="5159160" y="1839240"/>
            <a:ext cx="4440960" cy="2914560"/>
          </a:xfrm>
          <a:prstGeom prst="rect">
            <a:avLst/>
          </a:prstGeom>
          <a:ln>
            <a:noFill/>
          </a:ln>
        </p:spPr>
      </p:pic>
      <p:sp>
        <p:nvSpPr>
          <p:cNvPr id="223" name="CustomShape 3"/>
          <p:cNvSpPr/>
          <p:nvPr/>
        </p:nvSpPr>
        <p:spPr>
          <a:xfrm>
            <a:off x="5084640" y="4760640"/>
            <a:ext cx="447948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0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Image Source: </a:t>
            </a:r>
            <a:r>
              <a:rPr b="0" lang="en-US" sz="105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hlinkClick r:id="rId2"/>
              </a:rPr>
              <a:t>https://www.kruss.de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CustomShape 1"/>
          <p:cNvSpPr/>
          <p:nvPr/>
        </p:nvSpPr>
        <p:spPr>
          <a:xfrm>
            <a:off x="504000" y="301320"/>
            <a:ext cx="9070560" cy="1261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What is Solder?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5" name="CustomShape 2"/>
          <p:cNvSpPr/>
          <p:nvPr/>
        </p:nvSpPr>
        <p:spPr>
          <a:xfrm>
            <a:off x="595800" y="1769040"/>
            <a:ext cx="5529960" cy="438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2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 metal alloy with a low melting point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2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Historically made of tin and lead for electronics applications, tin and silver for some other applications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2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Typically comes with some form of cleaning flux embedded in it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292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Rosin Core Solder for electronics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292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Acid Core Solder for other applications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26" name="" descr=""/>
          <p:cNvPicPr/>
          <p:nvPr/>
        </p:nvPicPr>
        <p:blipFill>
          <a:blip r:embed="rId1"/>
          <a:stretch/>
        </p:blipFill>
        <p:spPr>
          <a:xfrm>
            <a:off x="6498360" y="1906560"/>
            <a:ext cx="2658240" cy="3391200"/>
          </a:xfrm>
          <a:prstGeom prst="rect">
            <a:avLst/>
          </a:prstGeom>
          <a:ln>
            <a:noFill/>
          </a:ln>
        </p:spPr>
      </p:pic>
      <p:sp>
        <p:nvSpPr>
          <p:cNvPr id="227" name="CustomShape 3"/>
          <p:cNvSpPr/>
          <p:nvPr/>
        </p:nvSpPr>
        <p:spPr>
          <a:xfrm>
            <a:off x="6309360" y="5309280"/>
            <a:ext cx="3290760" cy="508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0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Image Source: </a:t>
            </a:r>
            <a:r>
              <a:rPr b="0" lang="en-US" sz="105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hlinkClick r:id="rId2"/>
              </a:rPr>
              <a:t>http://www.jtronix.com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CustomShape 1"/>
          <p:cNvSpPr/>
          <p:nvPr/>
        </p:nvSpPr>
        <p:spPr>
          <a:xfrm>
            <a:off x="504000" y="301320"/>
            <a:ext cx="9070560" cy="1261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Great! So Why is Soldering Useful?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9" name="CustomShape 2"/>
          <p:cNvSpPr/>
          <p:nvPr/>
        </p:nvSpPr>
        <p:spPr>
          <a:xfrm>
            <a:off x="396000" y="1769040"/>
            <a:ext cx="4425840" cy="438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2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Electronics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292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Repair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292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Creation / Prototyping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2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Plumbing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292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“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Sweating” Copper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2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Brazing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292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Higher Temp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292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Different metals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292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“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Farm repair”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2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Stained Glass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2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Jewelry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30" name="" descr=""/>
          <p:cNvPicPr/>
          <p:nvPr/>
        </p:nvPicPr>
        <p:blipFill>
          <a:blip r:embed="rId1"/>
          <a:stretch/>
        </p:blipFill>
        <p:spPr>
          <a:xfrm>
            <a:off x="6858000" y="1884240"/>
            <a:ext cx="2467800" cy="1772280"/>
          </a:xfrm>
          <a:prstGeom prst="rect">
            <a:avLst/>
          </a:prstGeom>
          <a:ln>
            <a:noFill/>
          </a:ln>
        </p:spPr>
      </p:pic>
      <p:sp>
        <p:nvSpPr>
          <p:cNvPr id="231" name="CustomShape 3"/>
          <p:cNvSpPr/>
          <p:nvPr/>
        </p:nvSpPr>
        <p:spPr>
          <a:xfrm>
            <a:off x="4309200" y="5825520"/>
            <a:ext cx="4479480" cy="836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0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Images From: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05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hlinkClick r:id="rId2"/>
              </a:rPr>
              <a:t>http://www.kruss.de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05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hlinkClick r:id="rId3"/>
              </a:rPr>
              <a:t>http://www.familyhandyman.com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05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hlinkClick r:id="rId4"/>
              </a:rPr>
              <a:t>http://allmetalshaping.com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05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hlinkClick r:id="rId5"/>
              </a:rPr>
              <a:t>http://www.delphiglass.com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32" name="" descr=""/>
          <p:cNvPicPr/>
          <p:nvPr/>
        </p:nvPicPr>
        <p:blipFill>
          <a:blip r:embed="rId6"/>
          <a:stretch/>
        </p:blipFill>
        <p:spPr>
          <a:xfrm>
            <a:off x="6870960" y="4023360"/>
            <a:ext cx="2454840" cy="1736280"/>
          </a:xfrm>
          <a:prstGeom prst="rect">
            <a:avLst/>
          </a:prstGeom>
          <a:ln>
            <a:noFill/>
          </a:ln>
        </p:spPr>
      </p:pic>
      <p:pic>
        <p:nvPicPr>
          <p:cNvPr id="233" name="" descr=""/>
          <p:cNvPicPr/>
          <p:nvPr/>
        </p:nvPicPr>
        <p:blipFill>
          <a:blip r:embed="rId7"/>
          <a:stretch/>
        </p:blipFill>
        <p:spPr>
          <a:xfrm>
            <a:off x="4389120" y="1854360"/>
            <a:ext cx="2284920" cy="1802160"/>
          </a:xfrm>
          <a:prstGeom prst="rect">
            <a:avLst/>
          </a:prstGeom>
          <a:ln>
            <a:noFill/>
          </a:ln>
        </p:spPr>
      </p:pic>
      <p:pic>
        <p:nvPicPr>
          <p:cNvPr id="234" name="" descr=""/>
          <p:cNvPicPr/>
          <p:nvPr/>
        </p:nvPicPr>
        <p:blipFill>
          <a:blip r:embed="rId8"/>
          <a:stretch/>
        </p:blipFill>
        <p:spPr>
          <a:xfrm>
            <a:off x="4389120" y="4023360"/>
            <a:ext cx="2315520" cy="1736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CustomShape 1"/>
          <p:cNvSpPr/>
          <p:nvPr/>
        </p:nvSpPr>
        <p:spPr>
          <a:xfrm>
            <a:off x="504000" y="301320"/>
            <a:ext cx="9070560" cy="1261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Tools (For Electronics Soldering)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6" name="CustomShape 2"/>
          <p:cNvSpPr/>
          <p:nvPr/>
        </p:nvSpPr>
        <p:spPr>
          <a:xfrm>
            <a:off x="5152680" y="1769040"/>
            <a:ext cx="4425840" cy="438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37" name="" descr=""/>
          <p:cNvPicPr/>
          <p:nvPr/>
        </p:nvPicPr>
        <p:blipFill>
          <a:blip r:embed="rId1"/>
          <a:stretch/>
        </p:blipFill>
        <p:spPr>
          <a:xfrm>
            <a:off x="863280" y="1869120"/>
            <a:ext cx="2244960" cy="2244960"/>
          </a:xfrm>
          <a:prstGeom prst="rect">
            <a:avLst/>
          </a:prstGeom>
          <a:ln>
            <a:noFill/>
          </a:ln>
        </p:spPr>
      </p:pic>
      <p:pic>
        <p:nvPicPr>
          <p:cNvPr id="238" name="" descr=""/>
          <p:cNvPicPr/>
          <p:nvPr/>
        </p:nvPicPr>
        <p:blipFill>
          <a:blip r:embed="rId2"/>
          <a:stretch/>
        </p:blipFill>
        <p:spPr>
          <a:xfrm>
            <a:off x="7406640" y="2103120"/>
            <a:ext cx="1456200" cy="1857960"/>
          </a:xfrm>
          <a:prstGeom prst="rect">
            <a:avLst/>
          </a:prstGeom>
          <a:ln>
            <a:noFill/>
          </a:ln>
        </p:spPr>
      </p:pic>
      <p:pic>
        <p:nvPicPr>
          <p:cNvPr id="239" name="" descr=""/>
          <p:cNvPicPr/>
          <p:nvPr/>
        </p:nvPicPr>
        <p:blipFill>
          <a:blip r:embed="rId3"/>
          <a:stretch/>
        </p:blipFill>
        <p:spPr>
          <a:xfrm>
            <a:off x="6985440" y="4793400"/>
            <a:ext cx="2008440" cy="1789560"/>
          </a:xfrm>
          <a:prstGeom prst="rect">
            <a:avLst/>
          </a:prstGeom>
          <a:ln>
            <a:noFill/>
          </a:ln>
        </p:spPr>
      </p:pic>
      <p:pic>
        <p:nvPicPr>
          <p:cNvPr id="240" name="" descr=""/>
          <p:cNvPicPr/>
          <p:nvPr/>
        </p:nvPicPr>
        <p:blipFill>
          <a:blip r:embed="rId4"/>
          <a:stretch/>
        </p:blipFill>
        <p:spPr>
          <a:xfrm>
            <a:off x="3922560" y="4690080"/>
            <a:ext cx="2020320" cy="2020320"/>
          </a:xfrm>
          <a:prstGeom prst="rect">
            <a:avLst/>
          </a:prstGeom>
          <a:ln>
            <a:noFill/>
          </a:ln>
        </p:spPr>
      </p:pic>
      <p:pic>
        <p:nvPicPr>
          <p:cNvPr id="241" name="" descr=""/>
          <p:cNvPicPr/>
          <p:nvPr/>
        </p:nvPicPr>
        <p:blipFill>
          <a:blip r:embed="rId5"/>
          <a:stretch/>
        </p:blipFill>
        <p:spPr>
          <a:xfrm>
            <a:off x="640080" y="4663440"/>
            <a:ext cx="2215800" cy="2215800"/>
          </a:xfrm>
          <a:prstGeom prst="rect">
            <a:avLst/>
          </a:prstGeom>
          <a:ln>
            <a:noFill/>
          </a:ln>
        </p:spPr>
      </p:pic>
      <p:pic>
        <p:nvPicPr>
          <p:cNvPr id="242" name="" descr=""/>
          <p:cNvPicPr/>
          <p:nvPr/>
        </p:nvPicPr>
        <p:blipFill>
          <a:blip r:embed="rId6"/>
          <a:stretch/>
        </p:blipFill>
        <p:spPr>
          <a:xfrm>
            <a:off x="4023360" y="2011680"/>
            <a:ext cx="2010960" cy="2010960"/>
          </a:xfrm>
          <a:prstGeom prst="rect">
            <a:avLst/>
          </a:prstGeom>
          <a:ln>
            <a:noFill/>
          </a:ln>
        </p:spPr>
      </p:pic>
      <p:sp>
        <p:nvSpPr>
          <p:cNvPr id="243" name="CustomShape 3"/>
          <p:cNvSpPr/>
          <p:nvPr/>
        </p:nvSpPr>
        <p:spPr>
          <a:xfrm>
            <a:off x="548640" y="4114800"/>
            <a:ext cx="2742480" cy="60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Soldering Iron and Stand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4" name="CustomShape 4"/>
          <p:cNvSpPr/>
          <p:nvPr/>
        </p:nvSpPr>
        <p:spPr>
          <a:xfrm>
            <a:off x="3657600" y="4114800"/>
            <a:ext cx="2742480" cy="60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Solder Sucker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5" name="CustomShape 5"/>
          <p:cNvSpPr/>
          <p:nvPr/>
        </p:nvSpPr>
        <p:spPr>
          <a:xfrm>
            <a:off x="6766560" y="4114800"/>
            <a:ext cx="2742480" cy="60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Rosin Core Solder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6" name="CustomShape 6"/>
          <p:cNvSpPr/>
          <p:nvPr/>
        </p:nvSpPr>
        <p:spPr>
          <a:xfrm>
            <a:off x="274320" y="6621480"/>
            <a:ext cx="2742480" cy="60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Diagonal Cutters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7" name="CustomShape 7"/>
          <p:cNvSpPr/>
          <p:nvPr/>
        </p:nvSpPr>
        <p:spPr>
          <a:xfrm>
            <a:off x="3804480" y="6658560"/>
            <a:ext cx="2742480" cy="60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Helping Hands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8" name="CustomShape 8"/>
          <p:cNvSpPr/>
          <p:nvPr/>
        </p:nvSpPr>
        <p:spPr>
          <a:xfrm>
            <a:off x="6658560" y="6621480"/>
            <a:ext cx="2742480" cy="60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Solder Wick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9" name="CustomShape 9"/>
          <p:cNvSpPr/>
          <p:nvPr/>
        </p:nvSpPr>
        <p:spPr>
          <a:xfrm rot="21584400">
            <a:off x="91080" y="7240680"/>
            <a:ext cx="9783360" cy="295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0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Images From: </a:t>
            </a:r>
            <a:r>
              <a:rPr b="0" lang="en-US" sz="105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hlinkClick r:id="rId7"/>
              </a:rPr>
              <a:t>www.jtronix.com</a:t>
            </a:r>
            <a:r>
              <a:rPr b="0" lang="en-US" sz="10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, </a:t>
            </a:r>
            <a:r>
              <a:rPr b="0" lang="en-US" sz="105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hlinkClick r:id="rId8"/>
              </a:rPr>
              <a:t>www.ebay.com</a:t>
            </a:r>
            <a:r>
              <a:rPr b="0" lang="en-US" sz="10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, </a:t>
            </a:r>
            <a:r>
              <a:rPr b="0" lang="en-US" sz="105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hlinkClick r:id="rId9"/>
              </a:rPr>
              <a:t>www.amazon.com</a:t>
            </a:r>
            <a:r>
              <a:rPr b="0" lang="en-US" sz="10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, </a:t>
            </a:r>
            <a:r>
              <a:rPr b="0" lang="en-US" sz="105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hlinkClick r:id="rId10"/>
              </a:rPr>
              <a:t>www.sparkfun.com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CustomShape 1"/>
          <p:cNvSpPr/>
          <p:nvPr/>
        </p:nvSpPr>
        <p:spPr>
          <a:xfrm>
            <a:off x="504000" y="301320"/>
            <a:ext cx="9070560" cy="1261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Warnings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1" name="CustomShape 2"/>
          <p:cNvSpPr/>
          <p:nvPr/>
        </p:nvSpPr>
        <p:spPr>
          <a:xfrm>
            <a:off x="504000" y="1769040"/>
            <a:ext cx="9070560" cy="499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You are working with very hot temperatures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328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Do not touch the metal part of the soldering iron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Fumes are released during the soldering process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328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Work in a well ventilated area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Wear safety eye gear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328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Clipping component leads can send metal flying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Wash your hands with soap when done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328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Most solder is a lead based product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52" name="" descr=""/>
          <p:cNvPicPr/>
          <p:nvPr/>
        </p:nvPicPr>
        <p:blipFill>
          <a:blip r:embed="rId1"/>
          <a:stretch/>
        </p:blipFill>
        <p:spPr>
          <a:xfrm>
            <a:off x="2468880" y="301320"/>
            <a:ext cx="1234800" cy="1028880"/>
          </a:xfrm>
          <a:prstGeom prst="rect">
            <a:avLst/>
          </a:prstGeom>
          <a:ln>
            <a:noFill/>
          </a:ln>
        </p:spPr>
      </p:pic>
      <p:pic>
        <p:nvPicPr>
          <p:cNvPr id="253" name="" descr=""/>
          <p:cNvPicPr/>
          <p:nvPr/>
        </p:nvPicPr>
        <p:blipFill>
          <a:blip r:embed="rId2"/>
          <a:stretch/>
        </p:blipFill>
        <p:spPr>
          <a:xfrm>
            <a:off x="6356880" y="301320"/>
            <a:ext cx="1234800" cy="10288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CustomShape 1"/>
          <p:cNvSpPr/>
          <p:nvPr/>
        </p:nvSpPr>
        <p:spPr>
          <a:xfrm>
            <a:off x="504000" y="301320"/>
            <a:ext cx="9070560" cy="1261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Process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5" name="CustomShape 2"/>
          <p:cNvSpPr/>
          <p:nvPr/>
        </p:nvSpPr>
        <p:spPr>
          <a:xfrm>
            <a:off x="504000" y="1769040"/>
            <a:ext cx="9070560" cy="438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6" name="CustomShape 3"/>
          <p:cNvSpPr/>
          <p:nvPr/>
        </p:nvSpPr>
        <p:spPr>
          <a:xfrm>
            <a:off x="504000" y="1553040"/>
            <a:ext cx="9070560" cy="438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Clear workspace of unneeded stuff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Put safety glasses 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Heat soldering iron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328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For small electronics solder joints, 350-370 degrees Celsius is typically used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Clean iron tip on a brass sponge or damp sponge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“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Tin the tip” of the iron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328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Apply a small amount of solder to the tip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Heat the joint to be soldered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328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Be sure tip of iron is touching both the component lead and the solder pad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57" name="" descr=""/>
          <p:cNvPicPr/>
          <p:nvPr/>
        </p:nvPicPr>
        <p:blipFill>
          <a:blip r:embed="rId1"/>
          <a:stretch/>
        </p:blipFill>
        <p:spPr>
          <a:xfrm>
            <a:off x="4126680" y="5384520"/>
            <a:ext cx="4808520" cy="1913400"/>
          </a:xfrm>
          <a:prstGeom prst="rect">
            <a:avLst/>
          </a:prstGeom>
          <a:ln>
            <a:noFill/>
          </a:ln>
        </p:spPr>
      </p:pic>
      <p:sp>
        <p:nvSpPr>
          <p:cNvPr id="258" name="CustomShape 4"/>
          <p:cNvSpPr/>
          <p:nvPr/>
        </p:nvSpPr>
        <p:spPr>
          <a:xfrm>
            <a:off x="182880" y="7168320"/>
            <a:ext cx="9783360" cy="31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Image Source: </a:t>
            </a:r>
            <a:r>
              <a:rPr b="0" lang="en-US" sz="16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hlinkClick r:id="rId2"/>
              </a:rPr>
              <a:t>http://learn.adafruit.com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CustomShape 1"/>
          <p:cNvSpPr/>
          <p:nvPr/>
        </p:nvSpPr>
        <p:spPr>
          <a:xfrm>
            <a:off x="504000" y="301320"/>
            <a:ext cx="9070560" cy="1261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Process (continued)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0" name="CustomShape 2"/>
          <p:cNvSpPr/>
          <p:nvPr/>
        </p:nvSpPr>
        <p:spPr>
          <a:xfrm>
            <a:off x="504000" y="1645920"/>
            <a:ext cx="9070560" cy="5394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Apply solder to pad and component lead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328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3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Let it flow into the joint until it is slightly overfilled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Remove soldering iron from joint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Let joint cool for a couple seconds without disturbing it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328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3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Disturbing joints while still hot makes “cold solder joints”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Clip the component lead with diagonal cutters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61" name="" descr=""/>
          <p:cNvPicPr/>
          <p:nvPr/>
        </p:nvPicPr>
        <p:blipFill>
          <a:blip r:embed="rId1"/>
          <a:stretch/>
        </p:blipFill>
        <p:spPr>
          <a:xfrm>
            <a:off x="3291840" y="2690640"/>
            <a:ext cx="2835720" cy="1697400"/>
          </a:xfrm>
          <a:prstGeom prst="rect">
            <a:avLst/>
          </a:prstGeom>
          <a:ln>
            <a:noFill/>
          </a:ln>
        </p:spPr>
      </p:pic>
      <p:sp>
        <p:nvSpPr>
          <p:cNvPr id="262" name="CustomShape 3"/>
          <p:cNvSpPr/>
          <p:nvPr/>
        </p:nvSpPr>
        <p:spPr>
          <a:xfrm>
            <a:off x="182880" y="7180560"/>
            <a:ext cx="9783360" cy="352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Image Source: </a:t>
            </a:r>
            <a:r>
              <a:rPr b="0" lang="en-US" sz="16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hlinkClick r:id="rId2"/>
              </a:rPr>
              <a:t>http://learn.adafruit.com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9650</TotalTime>
  <Application>LibreOffice/5.2.3.3$MacOSX_X86_64 LibreOffice_project/d54a8868f08a7b39642414cf2c8ef2f228f780cf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2016-11-09T18:27:46Z</dcterms:created>
  <dc:creator/>
  <dc:description/>
  <dc:language>en-US</dc:language>
  <cp:lastModifiedBy/>
  <dcterms:modified xsi:type="dcterms:W3CDTF">2017-01-12T09:46:56Z</dcterms:modified>
  <cp:revision>45</cp:revision>
  <dc:subject/>
  <dc:title/>
</cp:coreProperties>
</file>